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1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65CB178-0D02-499F-9124-46DDDD02A47C}" type="datetimeFigureOut">
              <a:rPr lang="en-US" smtClean="0"/>
              <a:t>3/6/2019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65CB178-0D02-499F-9124-46DDDD02A47C}"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892BC-77CC-410B-844E-3B95B00B2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65CB178-0D02-499F-9124-46DDDD02A47C}" type="datetimeFigureOut">
              <a:rPr lang="en-US" smtClean="0"/>
              <a:t>3/6/2019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56892BC-77CC-410B-844E-3B95B00B28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65CB178-0D02-499F-9124-46DDDD02A47C}"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F65CB178-0D02-499F-9124-46DDDD02A47C}" type="datetimeFigureOut">
              <a:rPr lang="en-US" smtClean="0"/>
              <a:t>3/6/2019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65CB178-0D02-499F-9124-46DDDD02A47C}" type="datetimeFigureOut">
              <a:rPr lang="en-US" smtClean="0"/>
              <a:t>3/6/2019</a:t>
            </a:fld>
            <a:endParaRPr lang="en-US"/>
          </a:p>
        </p:txBody>
      </p:sp>
      <p:sp>
        <p:nvSpPr>
          <p:cNvPr id="10" name="Slide Number Placeholder 9"/>
          <p:cNvSpPr>
            <a:spLocks noGrp="1"/>
          </p:cNvSpPr>
          <p:nvPr>
            <p:ph type="sldNum" sz="quarter" idx="16"/>
          </p:nvPr>
        </p:nvSpPr>
        <p:spPr/>
        <p:txBody>
          <a:bodyPr rtlCol="0"/>
          <a:lstStyle/>
          <a:p>
            <a:fld id="{556892BC-77CC-410B-844E-3B95B00B2861}"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F65CB178-0D02-499F-9124-46DDDD02A47C}" type="datetimeFigureOut">
              <a:rPr lang="en-US" smtClean="0"/>
              <a:t>3/6/2019</a:t>
            </a:fld>
            <a:endParaRPr lang="en-US"/>
          </a:p>
        </p:txBody>
      </p:sp>
      <p:sp>
        <p:nvSpPr>
          <p:cNvPr id="12" name="Slide Number Placeholder 11"/>
          <p:cNvSpPr>
            <a:spLocks noGrp="1"/>
          </p:cNvSpPr>
          <p:nvPr>
            <p:ph type="sldNum" sz="quarter" idx="16"/>
          </p:nvPr>
        </p:nvSpPr>
        <p:spPr/>
        <p:txBody>
          <a:bodyPr rtlCol="0"/>
          <a:lstStyle/>
          <a:p>
            <a:fld id="{556892BC-77CC-410B-844E-3B95B00B2861}"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65CB178-0D02-499F-9124-46DDDD02A47C}" type="datetimeFigureOut">
              <a:rPr lang="en-US" smtClean="0"/>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CB178-0D02-499F-9124-46DDDD02A47C}" type="datetimeFigureOut">
              <a:rPr lang="en-US" smtClean="0"/>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56892BC-77CC-410B-844E-3B95B00B2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F65CB178-0D02-499F-9124-46DDDD02A47C}"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56892BC-77CC-410B-844E-3B95B00B2861}"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65CB178-0D02-499F-9124-46DDDD02A47C}" type="datetimeFigureOut">
              <a:rPr lang="en-US" smtClean="0"/>
              <a:t>3/6/2019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56892BC-77CC-410B-844E-3B95B00B2861}"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65CB178-0D02-499F-9124-46DDDD02A47C}" type="datetimeFigureOut">
              <a:rPr lang="en-US" smtClean="0"/>
              <a:t>3/6/2019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56892BC-77CC-410B-844E-3B95B00B2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4038600"/>
            <a:ext cx="8686800" cy="1828800"/>
          </a:xfrm>
        </p:spPr>
        <p:txBody>
          <a:bodyPr>
            <a:normAutofit/>
          </a:bodyPr>
          <a:lstStyle/>
          <a:p>
            <a:r>
              <a:rPr lang="en-US" dirty="0"/>
              <a:t>Thomas Aquinas</a:t>
            </a:r>
          </a:p>
        </p:txBody>
      </p:sp>
      <p:sp>
        <p:nvSpPr>
          <p:cNvPr id="3" name="Subtitle 2"/>
          <p:cNvSpPr>
            <a:spLocks noGrp="1"/>
          </p:cNvSpPr>
          <p:nvPr>
            <p:ph type="subTitle" idx="1"/>
          </p:nvPr>
        </p:nvSpPr>
        <p:spPr>
          <a:xfrm>
            <a:off x="2362200" y="6050037"/>
            <a:ext cx="4114800" cy="655563"/>
          </a:xfrm>
        </p:spPr>
        <p:txBody>
          <a:bodyPr>
            <a:normAutofit fontScale="70000" lnSpcReduction="20000"/>
          </a:bodyPr>
          <a:lstStyle/>
          <a:p>
            <a:pPr>
              <a:lnSpc>
                <a:spcPct val="120000"/>
              </a:lnSpc>
              <a:spcBef>
                <a:spcPts val="0"/>
              </a:spcBef>
            </a:pPr>
            <a:r>
              <a:rPr lang="en-US" dirty="0"/>
              <a:t>Monterey Peninsula College</a:t>
            </a:r>
          </a:p>
          <a:p>
            <a:pPr>
              <a:lnSpc>
                <a:spcPct val="120000"/>
              </a:lnSpc>
              <a:spcBef>
                <a:spcPts val="0"/>
              </a:spcBef>
            </a:pPr>
            <a:r>
              <a:rPr lang="en-US" dirty="0" err="1"/>
              <a:t>Gentrain</a:t>
            </a:r>
            <a:r>
              <a:rPr lang="en-US" dirty="0"/>
              <a:t> 405: The Medieval World, Part I</a:t>
            </a:r>
          </a:p>
        </p:txBody>
      </p:sp>
      <p:sp>
        <p:nvSpPr>
          <p:cNvPr id="4" name="Subtitle 2"/>
          <p:cNvSpPr txBox="1">
            <a:spLocks/>
          </p:cNvSpPr>
          <p:nvPr/>
        </p:nvSpPr>
        <p:spPr>
          <a:xfrm>
            <a:off x="-1905000" y="6096000"/>
            <a:ext cx="4114800" cy="655563"/>
          </a:xfrm>
          <a:prstGeom prst="rect">
            <a:avLst/>
          </a:prstGeom>
        </p:spPr>
        <p:txBody>
          <a:bodyPr vert="horz" anchor="ctr">
            <a:normAutofit fontScale="70000" lnSpcReduction="20000"/>
          </a:bodyPr>
          <a:lstStyle>
            <a:lvl1pPr marL="0" indent="0" algn="l" rtl="0" eaLnBrk="1" latinLnBrk="0" hangingPunct="1">
              <a:spcBef>
                <a:spcPts val="700"/>
              </a:spcBef>
              <a:buClr>
                <a:schemeClr val="accent2"/>
              </a:buClr>
              <a:buSzPct val="60000"/>
              <a:buFont typeface="Wingdings"/>
              <a:buNone/>
              <a:defRPr kumimoji="0" sz="2600" kern="1200">
                <a:solidFill>
                  <a:srgbClr val="FFFFFF"/>
                </a:solidFill>
                <a:latin typeface="+mn-lt"/>
                <a:ea typeface="+mn-ea"/>
                <a:cs typeface="+mn-cs"/>
              </a:defRPr>
            </a:lvl1pPr>
            <a:lvl2pPr marL="457200" indent="0" algn="ctr" rtl="0" eaLnBrk="1" latinLnBrk="0" hangingPunct="1">
              <a:spcBef>
                <a:spcPts val="550"/>
              </a:spcBef>
              <a:buClr>
                <a:schemeClr val="accent1"/>
              </a:buClr>
              <a:buSzPct val="70000"/>
              <a:buFont typeface="Wingdings 2"/>
              <a:buNone/>
              <a:defRPr kumimoji="0" sz="2600" kern="1200">
                <a:solidFill>
                  <a:schemeClr val="tx1"/>
                </a:solidFill>
                <a:latin typeface="+mn-lt"/>
                <a:ea typeface="+mn-ea"/>
                <a:cs typeface="+mn-cs"/>
              </a:defRPr>
            </a:lvl2pPr>
            <a:lvl3pPr marL="914400" indent="0" algn="ctr" rtl="0" eaLnBrk="1" latinLnBrk="0" hangingPunct="1">
              <a:spcBef>
                <a:spcPts val="500"/>
              </a:spcBef>
              <a:buClr>
                <a:schemeClr val="accent2"/>
              </a:buClr>
              <a:buSzPct val="75000"/>
              <a:buFont typeface="Wingdings"/>
              <a:buNone/>
              <a:defRPr kumimoji="0" sz="2300" kern="1200">
                <a:solidFill>
                  <a:schemeClr val="tx1"/>
                </a:solidFill>
                <a:latin typeface="+mn-lt"/>
                <a:ea typeface="+mn-ea"/>
                <a:cs typeface="+mn-cs"/>
              </a:defRPr>
            </a:lvl3pPr>
            <a:lvl4pPr marL="1371600" indent="0" algn="ctr" rtl="0" eaLnBrk="1" latinLnBrk="0" hangingPunct="1">
              <a:spcBef>
                <a:spcPts val="400"/>
              </a:spcBef>
              <a:buClr>
                <a:schemeClr val="accent3"/>
              </a:buClr>
              <a:buSzPct val="75000"/>
              <a:buFont typeface="Wingdings"/>
              <a:buNone/>
              <a:defRPr kumimoji="0" sz="2000" kern="1200">
                <a:solidFill>
                  <a:schemeClr val="tx1"/>
                </a:solidFill>
                <a:latin typeface="+mn-lt"/>
                <a:ea typeface="+mn-ea"/>
                <a:cs typeface="+mn-cs"/>
              </a:defRPr>
            </a:lvl4pPr>
            <a:lvl5pPr marL="1828800" indent="0" algn="ctr" rtl="0" eaLnBrk="1" latinLnBrk="0" hangingPunct="1">
              <a:spcBef>
                <a:spcPts val="400"/>
              </a:spcBef>
              <a:buClr>
                <a:schemeClr val="accent4"/>
              </a:buClr>
              <a:buSzPct val="65000"/>
              <a:buFont typeface="Wingdings"/>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1"/>
              </a:buClr>
              <a:buFont typeface="Wingdings"/>
              <a:buNone/>
              <a:defRPr kumimoji="0" sz="1800" kern="1200" baseline="0">
                <a:solidFill>
                  <a:schemeClr val="tx1"/>
                </a:solidFill>
                <a:latin typeface="+mn-lt"/>
                <a:ea typeface="+mn-ea"/>
                <a:cs typeface="+mn-cs"/>
              </a:defRPr>
            </a:lvl6pPr>
            <a:lvl7pPr marL="2743200" indent="0" algn="ctr" rtl="0" eaLnBrk="1" latinLnBrk="0" hangingPunct="1">
              <a:spcBef>
                <a:spcPct val="20000"/>
              </a:spcBef>
              <a:buClr>
                <a:schemeClr val="accent2"/>
              </a:buClr>
              <a:buFont typeface="Wingdings"/>
              <a:buNone/>
              <a:defRPr kumimoji="0" sz="1800" kern="1200" baseline="0">
                <a:solidFill>
                  <a:schemeClr val="tx1"/>
                </a:solidFill>
                <a:latin typeface="+mn-lt"/>
                <a:ea typeface="+mn-ea"/>
                <a:cs typeface="+mn-cs"/>
              </a:defRPr>
            </a:lvl7pPr>
            <a:lvl8pPr marL="3200400" indent="0" algn="ctr" rtl="0" eaLnBrk="1" latinLnBrk="0" hangingPunct="1">
              <a:spcBef>
                <a:spcPct val="20000"/>
              </a:spcBef>
              <a:buClr>
                <a:schemeClr val="accent3"/>
              </a:buClr>
              <a:buFont typeface="Wingdings"/>
              <a:buNone/>
              <a:defRPr kumimoji="0" sz="1800" kern="1200" baseline="0">
                <a:solidFill>
                  <a:schemeClr val="tx1"/>
                </a:solidFill>
                <a:latin typeface="+mn-lt"/>
                <a:ea typeface="+mn-ea"/>
                <a:cs typeface="+mn-cs"/>
              </a:defRPr>
            </a:lvl8pPr>
            <a:lvl9pPr marL="3657600" indent="0" algn="ctr" rtl="0" eaLnBrk="1" latinLnBrk="0" hangingPunct="1">
              <a:spcBef>
                <a:spcPct val="20000"/>
              </a:spcBef>
              <a:buClr>
                <a:schemeClr val="accent4"/>
              </a:buClr>
              <a:buFont typeface="Wingdings"/>
              <a:buNone/>
              <a:defRPr kumimoji="0" sz="1800" kern="1200" baseline="0">
                <a:solidFill>
                  <a:schemeClr val="tx1"/>
                </a:solidFill>
                <a:latin typeface="+mn-lt"/>
                <a:ea typeface="+mn-ea"/>
                <a:cs typeface="+mn-cs"/>
              </a:defRPr>
            </a:lvl9pPr>
          </a:lstStyle>
          <a:p>
            <a:pPr algn="r">
              <a:lnSpc>
                <a:spcPct val="120000"/>
              </a:lnSpc>
              <a:spcBef>
                <a:spcPts val="0"/>
              </a:spcBef>
            </a:pPr>
            <a:r>
              <a:rPr lang="en-US" dirty="0"/>
              <a:t>Dr. Stephanie </a:t>
            </a:r>
            <a:r>
              <a:rPr lang="en-US" dirty="0" err="1"/>
              <a:t>Spoto</a:t>
            </a:r>
            <a:endParaRPr lang="en-US" dirty="0"/>
          </a:p>
          <a:p>
            <a:pPr algn="r">
              <a:lnSpc>
                <a:spcPct val="120000"/>
              </a:lnSpc>
              <a:spcBef>
                <a:spcPts val="0"/>
              </a:spcBef>
            </a:pPr>
            <a:r>
              <a:rPr lang="en-US" dirty="0"/>
              <a:t>3/7/2019</a:t>
            </a:r>
          </a:p>
        </p:txBody>
      </p:sp>
    </p:spTree>
    <p:extLst>
      <p:ext uri="{BB962C8B-B14F-4D97-AF65-F5344CB8AC3E}">
        <p14:creationId xmlns:p14="http://schemas.microsoft.com/office/powerpoint/2010/main" val="3586396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0A8E6-44F4-4F63-A83D-327F1042DF8C}"/>
              </a:ext>
            </a:extLst>
          </p:cNvPr>
          <p:cNvSpPr>
            <a:spLocks noGrp="1"/>
          </p:cNvSpPr>
          <p:nvPr>
            <p:ph type="title"/>
          </p:nvPr>
        </p:nvSpPr>
        <p:spPr/>
        <p:txBody>
          <a:bodyPr/>
          <a:lstStyle/>
          <a:p>
            <a:r>
              <a:rPr lang="en-US" dirty="0"/>
              <a:t>Aquinas on the goal of human life</a:t>
            </a:r>
          </a:p>
        </p:txBody>
      </p:sp>
      <p:sp>
        <p:nvSpPr>
          <p:cNvPr id="3" name="Content Placeholder 2">
            <a:extLst>
              <a:ext uri="{FF2B5EF4-FFF2-40B4-BE49-F238E27FC236}">
                <a16:creationId xmlns:a16="http://schemas.microsoft.com/office/drawing/2014/main" id="{225B7B87-5C9D-453C-BBA8-FFD767C1C45F}"/>
              </a:ext>
            </a:extLst>
          </p:cNvPr>
          <p:cNvSpPr>
            <a:spLocks noGrp="1"/>
          </p:cNvSpPr>
          <p:nvPr>
            <p:ph sz="quarter" idx="1"/>
          </p:nvPr>
        </p:nvSpPr>
        <p:spPr>
          <a:xfrm>
            <a:off x="612648" y="1600200"/>
            <a:ext cx="8531352" cy="5181600"/>
          </a:xfrm>
        </p:spPr>
        <p:txBody>
          <a:bodyPr>
            <a:normAutofit fontScale="85000" lnSpcReduction="10000"/>
          </a:bodyPr>
          <a:lstStyle/>
          <a:p>
            <a:r>
              <a:rPr lang="en-US" dirty="0"/>
              <a:t>Goal of human life: Eternal union and fellowship with God</a:t>
            </a:r>
          </a:p>
          <a:p>
            <a:pPr lvl="1"/>
            <a:r>
              <a:rPr lang="en-US" dirty="0"/>
              <a:t>Achieved through the beatific vision: an experience of perfection and unending happiness in witnessing God’s essence. Vision after death to people who experience redemption and salvation through Christ.</a:t>
            </a:r>
          </a:p>
          <a:p>
            <a:r>
              <a:rPr lang="en-US" dirty="0"/>
              <a:t>Implications for life on earth: Person’s will must be towards the right things:  holiness, charity, and peace.</a:t>
            </a:r>
          </a:p>
          <a:p>
            <a:r>
              <a:rPr lang="en-US" dirty="0"/>
              <a:t>Towards happiness: This orientation leads towards happiness </a:t>
            </a:r>
            <a:r>
              <a:rPr lang="en-US" dirty="0">
                <a:sym typeface="Wingdings" panose="05000000000000000000" pitchFamily="2" charset="2"/>
              </a:rPr>
              <a:t> treatment of the right ordered around idea of happiness.</a:t>
            </a:r>
          </a:p>
          <a:p>
            <a:r>
              <a:rPr lang="en-US" b="1" dirty="0">
                <a:sym typeface="Wingdings" panose="05000000000000000000" pitchFamily="2" charset="2"/>
              </a:rPr>
              <a:t>Will and goal</a:t>
            </a:r>
            <a:r>
              <a:rPr lang="en-US" dirty="0">
                <a:sym typeface="Wingdings" panose="05000000000000000000" pitchFamily="2" charset="2"/>
              </a:rPr>
              <a:t>  relationship that has antecedent in nature: “</a:t>
            </a:r>
            <a:r>
              <a:rPr lang="en-US" dirty="0"/>
              <a:t>"because rectitude of the will consists in being duly ordered to the last end [that is, the beatific vision]." </a:t>
            </a:r>
          </a:p>
          <a:p>
            <a:pPr lvl="1"/>
            <a:r>
              <a:rPr lang="en-US" dirty="0"/>
              <a:t>To seek God through understanding will be to love what God loves </a:t>
            </a:r>
            <a:r>
              <a:rPr lang="en-US" dirty="0">
                <a:sym typeface="Wingdings" panose="05000000000000000000" pitchFamily="2" charset="2"/>
              </a:rPr>
              <a:t> seat of morality which will have positive outcomes in everyday choices.</a:t>
            </a:r>
            <a:endParaRPr lang="en-US" dirty="0"/>
          </a:p>
        </p:txBody>
      </p:sp>
    </p:spTree>
    <p:extLst>
      <p:ext uri="{BB962C8B-B14F-4D97-AF65-F5344CB8AC3E}">
        <p14:creationId xmlns:p14="http://schemas.microsoft.com/office/powerpoint/2010/main" val="294743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5ECAC-C610-4DFA-9E76-3DC3E09EDD5A}"/>
              </a:ext>
            </a:extLst>
          </p:cNvPr>
          <p:cNvSpPr>
            <a:spLocks noGrp="1"/>
          </p:cNvSpPr>
          <p:nvPr>
            <p:ph type="title"/>
          </p:nvPr>
        </p:nvSpPr>
        <p:spPr/>
        <p:txBody>
          <a:bodyPr>
            <a:normAutofit fontScale="90000"/>
          </a:bodyPr>
          <a:lstStyle/>
          <a:p>
            <a:r>
              <a:rPr lang="en-US" dirty="0"/>
              <a:t>Principle of double effect</a:t>
            </a:r>
            <a:br>
              <a:rPr lang="en-US" dirty="0"/>
            </a:br>
            <a:r>
              <a:rPr lang="en-US" sz="2200" dirty="0"/>
              <a:t>First appeared in </a:t>
            </a:r>
            <a:r>
              <a:rPr lang="en-US" sz="2200" i="1" dirty="0"/>
              <a:t>Summa </a:t>
            </a:r>
            <a:r>
              <a:rPr lang="en-US" sz="2200" i="1" dirty="0" err="1"/>
              <a:t>Theologiae</a:t>
            </a:r>
            <a:r>
              <a:rPr lang="en-US" sz="2200" dirty="0"/>
              <a:t> as a discussion on homicidal self-defense</a:t>
            </a:r>
            <a:endParaRPr lang="en-US" dirty="0"/>
          </a:p>
        </p:txBody>
      </p:sp>
      <p:sp>
        <p:nvSpPr>
          <p:cNvPr id="3" name="Content Placeholder 2">
            <a:extLst>
              <a:ext uri="{FF2B5EF4-FFF2-40B4-BE49-F238E27FC236}">
                <a16:creationId xmlns:a16="http://schemas.microsoft.com/office/drawing/2014/main" id="{6DB798F2-C500-43AD-8D0A-C742E449DD4B}"/>
              </a:ext>
            </a:extLst>
          </p:cNvPr>
          <p:cNvSpPr>
            <a:spLocks noGrp="1"/>
          </p:cNvSpPr>
          <p:nvPr>
            <p:ph sz="quarter" idx="1"/>
          </p:nvPr>
        </p:nvSpPr>
        <p:spPr>
          <a:xfrm>
            <a:off x="152400" y="1600200"/>
            <a:ext cx="8613648" cy="5029200"/>
          </a:xfrm>
        </p:spPr>
        <p:txBody>
          <a:bodyPr>
            <a:normAutofit fontScale="85000" lnSpcReduction="10000"/>
          </a:bodyPr>
          <a:lstStyle/>
          <a:p>
            <a:pPr marL="0" indent="0">
              <a:buNone/>
            </a:pPr>
            <a:r>
              <a:rPr lang="en-US" dirty="0"/>
              <a:t>An ethical criteria set out by Christian philosophers (and others) </a:t>
            </a:r>
            <a:r>
              <a:rPr lang="en-US" dirty="0">
                <a:sym typeface="Wingdings" panose="05000000000000000000" pitchFamily="2" charset="2"/>
              </a:rPr>
              <a:t> evaluates the permissibility of an act which might lead to causing effect one would want to avoid </a:t>
            </a:r>
          </a:p>
          <a:p>
            <a:r>
              <a:rPr lang="en-US" dirty="0"/>
              <a:t>For example, act: relieving a terminally ill patient in pain; effect: shortened life</a:t>
            </a:r>
          </a:p>
          <a:p>
            <a:pPr marL="0" indent="0">
              <a:buNone/>
            </a:pPr>
            <a:r>
              <a:rPr lang="en-US" dirty="0"/>
              <a:t>Foreseen harmful effects that are inseparable from the good effect is justifiable if the following is true:</a:t>
            </a:r>
          </a:p>
          <a:p>
            <a:pPr marL="514350" indent="-514350">
              <a:buFont typeface="+mj-lt"/>
              <a:buAutoNum type="arabicPeriod"/>
            </a:pPr>
            <a:r>
              <a:rPr lang="en-US" dirty="0"/>
              <a:t>the nature of the act is itself good, or at least morally neutral;</a:t>
            </a:r>
          </a:p>
          <a:p>
            <a:pPr marL="514350" indent="-514350">
              <a:buFont typeface="+mj-lt"/>
              <a:buAutoNum type="arabicPeriod"/>
            </a:pPr>
            <a:r>
              <a:rPr lang="en-US" dirty="0"/>
              <a:t>the agent intends the good effect and does not intend the bad effect either as a means to the good or as an end in itself;</a:t>
            </a:r>
          </a:p>
          <a:p>
            <a:pPr marL="514350" indent="-514350">
              <a:buFont typeface="+mj-lt"/>
              <a:buAutoNum type="arabicPeriod"/>
            </a:pPr>
            <a:r>
              <a:rPr lang="en-US" dirty="0"/>
              <a:t>the good effect outweighs the bad effect in circumstances sufficiently grave to justify causing the bad effect and the agent exercises due diligence to minimize the harm.</a:t>
            </a:r>
          </a:p>
          <a:p>
            <a:endParaRPr lang="en-US" dirty="0"/>
          </a:p>
        </p:txBody>
      </p:sp>
    </p:spTree>
    <p:extLst>
      <p:ext uri="{BB962C8B-B14F-4D97-AF65-F5344CB8AC3E}">
        <p14:creationId xmlns:p14="http://schemas.microsoft.com/office/powerpoint/2010/main" val="44049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64B5-4852-4952-BB86-64CC3117AF2C}"/>
              </a:ext>
            </a:extLst>
          </p:cNvPr>
          <p:cNvSpPr>
            <a:spLocks noGrp="1"/>
          </p:cNvSpPr>
          <p:nvPr>
            <p:ph type="title"/>
          </p:nvPr>
        </p:nvSpPr>
        <p:spPr/>
        <p:txBody>
          <a:bodyPr/>
          <a:lstStyle/>
          <a:p>
            <a:r>
              <a:rPr lang="en-US" dirty="0"/>
              <a:t>Modern Influence</a:t>
            </a:r>
          </a:p>
        </p:txBody>
      </p:sp>
      <p:sp>
        <p:nvSpPr>
          <p:cNvPr id="3" name="Content Placeholder 2">
            <a:extLst>
              <a:ext uri="{FF2B5EF4-FFF2-40B4-BE49-F238E27FC236}">
                <a16:creationId xmlns:a16="http://schemas.microsoft.com/office/drawing/2014/main" id="{C5ADB0C1-C569-4C6C-AF51-52CDBE5C87F2}"/>
              </a:ext>
            </a:extLst>
          </p:cNvPr>
          <p:cNvSpPr>
            <a:spLocks noGrp="1"/>
          </p:cNvSpPr>
          <p:nvPr>
            <p:ph sz="quarter" idx="1"/>
          </p:nvPr>
        </p:nvSpPr>
        <p:spPr/>
        <p:txBody>
          <a:bodyPr>
            <a:normAutofit/>
          </a:bodyPr>
          <a:lstStyle/>
          <a:p>
            <a:r>
              <a:rPr lang="en-US" dirty="0"/>
              <a:t>Much of Aquinas’s work has been very influential.</a:t>
            </a:r>
          </a:p>
          <a:p>
            <a:r>
              <a:rPr lang="en-US" dirty="0"/>
              <a:t>In moral philosophy: modern ethicists (religious and secular) have noted that Thomas’s virtue ethics might be a way of avoiding Kantian deontology and utilitarianism. (Philippa Foot and Alasdair </a:t>
            </a:r>
            <a:r>
              <a:rPr lang="en-US" dirty="0" err="1"/>
              <a:t>MacIntyre</a:t>
            </a:r>
            <a:r>
              <a:rPr lang="en-US" dirty="0"/>
              <a:t>)</a:t>
            </a:r>
          </a:p>
          <a:p>
            <a:r>
              <a:rPr lang="en-US" dirty="0"/>
              <a:t>Elizabeth Anscombe, </a:t>
            </a:r>
            <a:r>
              <a:rPr lang="en-US" i="1" dirty="0"/>
              <a:t>Intention </a:t>
            </a:r>
            <a:r>
              <a:rPr lang="en-US" dirty="0"/>
              <a:t>(1957): Aquinas’s principle of double effect very influential</a:t>
            </a:r>
          </a:p>
          <a:p>
            <a:r>
              <a:rPr lang="en-US" dirty="0"/>
              <a:t>Umberto Eco: Aquinas’s aesthetics </a:t>
            </a:r>
            <a:r>
              <a:rPr lang="en-US"/>
              <a:t>very influential</a:t>
            </a:r>
            <a:endParaRPr lang="en-US" dirty="0"/>
          </a:p>
        </p:txBody>
      </p:sp>
    </p:spTree>
    <p:extLst>
      <p:ext uri="{BB962C8B-B14F-4D97-AF65-F5344CB8AC3E}">
        <p14:creationId xmlns:p14="http://schemas.microsoft.com/office/powerpoint/2010/main" val="3982149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8C2A5-891B-41DE-ACAE-61390E84B4BD}"/>
              </a:ext>
            </a:extLst>
          </p:cNvPr>
          <p:cNvSpPr>
            <a:spLocks noGrp="1"/>
          </p:cNvSpPr>
          <p:nvPr>
            <p:ph type="title"/>
          </p:nvPr>
        </p:nvSpPr>
        <p:spPr/>
        <p:txBody>
          <a:bodyPr>
            <a:normAutofit fontScale="90000"/>
          </a:bodyPr>
          <a:lstStyle/>
          <a:p>
            <a:r>
              <a:rPr lang="en-US" dirty="0"/>
              <a:t>Thomas Aquinas</a:t>
            </a:r>
            <a:br>
              <a:rPr lang="en-US" dirty="0"/>
            </a:br>
            <a:r>
              <a:rPr lang="en-US" dirty="0"/>
              <a:t>1225-1274 CE</a:t>
            </a:r>
          </a:p>
        </p:txBody>
      </p:sp>
      <p:sp>
        <p:nvSpPr>
          <p:cNvPr id="3" name="Content Placeholder 2">
            <a:extLst>
              <a:ext uri="{FF2B5EF4-FFF2-40B4-BE49-F238E27FC236}">
                <a16:creationId xmlns:a16="http://schemas.microsoft.com/office/drawing/2014/main" id="{81650EB1-029C-4032-BE2B-DB24A7432249}"/>
              </a:ext>
            </a:extLst>
          </p:cNvPr>
          <p:cNvSpPr>
            <a:spLocks noGrp="1"/>
          </p:cNvSpPr>
          <p:nvPr>
            <p:ph sz="quarter" idx="1"/>
          </p:nvPr>
        </p:nvSpPr>
        <p:spPr>
          <a:xfrm>
            <a:off x="612648" y="1600200"/>
            <a:ext cx="4492752" cy="4876800"/>
          </a:xfrm>
        </p:spPr>
        <p:txBody>
          <a:bodyPr>
            <a:normAutofit fontScale="77500" lnSpcReduction="20000"/>
          </a:bodyPr>
          <a:lstStyle/>
          <a:p>
            <a:r>
              <a:rPr lang="en-US" dirty="0"/>
              <a:t> Thomas of Aquino </a:t>
            </a:r>
            <a:r>
              <a:rPr lang="en-US" dirty="0">
                <a:sym typeface="Wingdings" panose="05000000000000000000" pitchFamily="2" charset="2"/>
              </a:rPr>
              <a:t> born in county of Aquino (modern day Lazio, Sicily)</a:t>
            </a:r>
          </a:p>
          <a:p>
            <a:r>
              <a:rPr lang="en-US" dirty="0"/>
              <a:t>Dominican friar </a:t>
            </a:r>
            <a:r>
              <a:rPr lang="en-US" dirty="0">
                <a:sym typeface="Wingdings" panose="05000000000000000000" pitchFamily="2" charset="2"/>
              </a:rPr>
              <a:t> very important and influential theologian, philosopher and jurist.</a:t>
            </a:r>
          </a:p>
          <a:p>
            <a:r>
              <a:rPr lang="en-US" dirty="0">
                <a:sym typeface="Wingdings" panose="05000000000000000000" pitchFamily="2" charset="2"/>
              </a:rPr>
              <a:t>Catholic Church: Aquinas canonized  model teacher, expressing highest form of natural reason and theology.</a:t>
            </a:r>
          </a:p>
          <a:p>
            <a:r>
              <a:rPr lang="en-US" dirty="0">
                <a:sym typeface="Wingdings" panose="05000000000000000000" pitchFamily="2" charset="2"/>
              </a:rPr>
              <a:t>20</a:t>
            </a:r>
            <a:r>
              <a:rPr lang="en-US" baseline="30000" dirty="0">
                <a:sym typeface="Wingdings" panose="05000000000000000000" pitchFamily="2" charset="2"/>
              </a:rPr>
              <a:t>th</a:t>
            </a:r>
            <a:r>
              <a:rPr lang="en-US" dirty="0">
                <a:sym typeface="Wingdings" panose="05000000000000000000" pitchFamily="2" charset="2"/>
              </a:rPr>
              <a:t>/21</a:t>
            </a:r>
            <a:r>
              <a:rPr lang="en-US" baseline="30000" dirty="0">
                <a:sym typeface="Wingdings" panose="05000000000000000000" pitchFamily="2" charset="2"/>
              </a:rPr>
              <a:t>st</a:t>
            </a:r>
            <a:r>
              <a:rPr lang="en-US" dirty="0">
                <a:sym typeface="Wingdings" panose="05000000000000000000" pitchFamily="2" charset="2"/>
              </a:rPr>
              <a:t> centuries: Works still used as part of the core program of the education leading to the ordination of priests and deacons.</a:t>
            </a:r>
          </a:p>
        </p:txBody>
      </p:sp>
      <p:pic>
        <p:nvPicPr>
          <p:cNvPr id="1026" name="Picture 2" descr="Gentile da Fabriano 052.jpg">
            <a:extLst>
              <a:ext uri="{FF2B5EF4-FFF2-40B4-BE49-F238E27FC236}">
                <a16:creationId xmlns:a16="http://schemas.microsoft.com/office/drawing/2014/main" id="{7E0D7269-7069-4226-979F-8DAF8DA57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548580"/>
            <a:ext cx="3886200" cy="5309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92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894B3-5B95-4D74-8B24-2CD67EBC7228}"/>
              </a:ext>
            </a:extLst>
          </p:cNvPr>
          <p:cNvSpPr>
            <a:spLocks noGrp="1"/>
          </p:cNvSpPr>
          <p:nvPr>
            <p:ph type="title"/>
          </p:nvPr>
        </p:nvSpPr>
        <p:spPr/>
        <p:txBody>
          <a:bodyPr/>
          <a:lstStyle/>
          <a:p>
            <a:r>
              <a:rPr lang="en-US" dirty="0"/>
              <a:t>Scholasticism</a:t>
            </a:r>
          </a:p>
        </p:txBody>
      </p:sp>
      <p:sp>
        <p:nvSpPr>
          <p:cNvPr id="3" name="Content Placeholder 2">
            <a:extLst>
              <a:ext uri="{FF2B5EF4-FFF2-40B4-BE49-F238E27FC236}">
                <a16:creationId xmlns:a16="http://schemas.microsoft.com/office/drawing/2014/main" id="{46B83003-0AEE-4CEE-ACDD-71A7217BB6FE}"/>
              </a:ext>
            </a:extLst>
          </p:cNvPr>
          <p:cNvSpPr>
            <a:spLocks noGrp="1"/>
          </p:cNvSpPr>
          <p:nvPr>
            <p:ph sz="quarter" idx="1"/>
          </p:nvPr>
        </p:nvSpPr>
        <p:spPr>
          <a:xfrm>
            <a:off x="228600" y="1600200"/>
            <a:ext cx="8537448" cy="5029200"/>
          </a:xfrm>
        </p:spPr>
        <p:txBody>
          <a:bodyPr>
            <a:normAutofit fontScale="85000" lnSpcReduction="20000"/>
          </a:bodyPr>
          <a:lstStyle/>
          <a:p>
            <a:r>
              <a:rPr lang="en-US" dirty="0"/>
              <a:t>Dominated European universities from around 1100 to 1700</a:t>
            </a:r>
          </a:p>
          <a:p>
            <a:r>
              <a:rPr lang="en-US" dirty="0"/>
              <a:t>Not a philosophy but a method of critical thought and learning</a:t>
            </a:r>
          </a:p>
          <a:p>
            <a:pPr lvl="1"/>
            <a:r>
              <a:rPr lang="en-US" dirty="0"/>
              <a:t>Often used to defend church dogma in increasingly pluralistic religious environments </a:t>
            </a:r>
            <a:r>
              <a:rPr lang="en-US" dirty="0">
                <a:sym typeface="Wingdings" panose="05000000000000000000" pitchFamily="2" charset="2"/>
              </a:rPr>
              <a:t> emphasized dialectical reasoning</a:t>
            </a:r>
          </a:p>
          <a:p>
            <a:pPr lvl="1"/>
            <a:r>
              <a:rPr lang="en-US" b="1" dirty="0"/>
              <a:t>Dialectical reasoning: </a:t>
            </a:r>
            <a:r>
              <a:rPr lang="en-US" dirty="0"/>
              <a:t>two sides with different views come together to work towards truth (contrast with didactic method, where one side teaches the other, or with debate, which would use clever rhetoric or emotional appeals to “win”)</a:t>
            </a:r>
          </a:p>
          <a:p>
            <a:r>
              <a:rPr lang="en-US" dirty="0"/>
              <a:t>Known for conceptual analysis and the nuanced drawing of distinctions.</a:t>
            </a:r>
          </a:p>
          <a:p>
            <a:r>
              <a:rPr lang="en-US" dirty="0"/>
              <a:t>In classroom/education: topic from tradition addressed as a question, responses from either side, etc.</a:t>
            </a:r>
          </a:p>
          <a:p>
            <a:r>
              <a:rPr lang="en-US" dirty="0"/>
              <a:t>Dialectical method rigorous </a:t>
            </a:r>
            <a:r>
              <a:rPr lang="en-US" dirty="0">
                <a:sym typeface="Wingdings" panose="05000000000000000000" pitchFamily="2" charset="2"/>
              </a:rPr>
              <a:t> was adapted to other fields of study.</a:t>
            </a:r>
            <a:endParaRPr lang="en-US" dirty="0"/>
          </a:p>
        </p:txBody>
      </p:sp>
    </p:spTree>
    <p:extLst>
      <p:ext uri="{BB962C8B-B14F-4D97-AF65-F5344CB8AC3E}">
        <p14:creationId xmlns:p14="http://schemas.microsoft.com/office/powerpoint/2010/main" val="537486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5BE6-956A-4AA7-8EBE-3EC8A3EFE47C}"/>
              </a:ext>
            </a:extLst>
          </p:cNvPr>
          <p:cNvSpPr>
            <a:spLocks noGrp="1"/>
          </p:cNvSpPr>
          <p:nvPr>
            <p:ph type="title"/>
          </p:nvPr>
        </p:nvSpPr>
        <p:spPr/>
        <p:txBody>
          <a:bodyPr>
            <a:normAutofit fontScale="90000"/>
          </a:bodyPr>
          <a:lstStyle/>
          <a:p>
            <a:r>
              <a:rPr lang="en-US" dirty="0"/>
              <a:t>Scholasticism’s and pre-Christian philosophy</a:t>
            </a:r>
          </a:p>
        </p:txBody>
      </p:sp>
      <p:sp>
        <p:nvSpPr>
          <p:cNvPr id="3" name="Content Placeholder 2">
            <a:extLst>
              <a:ext uri="{FF2B5EF4-FFF2-40B4-BE49-F238E27FC236}">
                <a16:creationId xmlns:a16="http://schemas.microsoft.com/office/drawing/2014/main" id="{2CF8845E-4C18-4211-BA3E-19A825D46854}"/>
              </a:ext>
            </a:extLst>
          </p:cNvPr>
          <p:cNvSpPr>
            <a:spLocks noGrp="1"/>
          </p:cNvSpPr>
          <p:nvPr>
            <p:ph sz="quarter" idx="1"/>
          </p:nvPr>
        </p:nvSpPr>
        <p:spPr>
          <a:xfrm>
            <a:off x="3290170" y="1447800"/>
            <a:ext cx="5853830" cy="5410200"/>
          </a:xfrm>
        </p:spPr>
        <p:txBody>
          <a:bodyPr>
            <a:normAutofit fontScale="85000" lnSpcReduction="20000"/>
          </a:bodyPr>
          <a:lstStyle/>
          <a:p>
            <a:r>
              <a:rPr lang="en-US" dirty="0"/>
              <a:t>Began as attempt to bring harmony to medieval Christian thought </a:t>
            </a:r>
          </a:p>
          <a:p>
            <a:pPr lvl="1"/>
            <a:r>
              <a:rPr lang="en-US" dirty="0"/>
              <a:t>Worked to harmonize various thinkers to their own tradition</a:t>
            </a:r>
          </a:p>
          <a:p>
            <a:r>
              <a:rPr lang="en-US" dirty="0"/>
              <a:t>To reconcile Christian thought with pre-Christian philosophy (especially Aristotle) and Neoplatonism</a:t>
            </a:r>
          </a:p>
          <a:p>
            <a:pPr lvl="1"/>
            <a:r>
              <a:rPr lang="en-US" dirty="0"/>
              <a:t>This has a history in early </a:t>
            </a:r>
            <a:r>
              <a:rPr lang="en-US" b="1" dirty="0"/>
              <a:t>Christian apologists</a:t>
            </a:r>
            <a:r>
              <a:rPr lang="en-US" dirty="0"/>
              <a:t> </a:t>
            </a:r>
            <a:r>
              <a:rPr lang="en-US" dirty="0">
                <a:sym typeface="Wingdings" panose="05000000000000000000" pitchFamily="2" charset="2"/>
              </a:rPr>
              <a:t> early Greek Christians who sought to defend Christianity from attack (like Origen)</a:t>
            </a:r>
          </a:p>
          <a:p>
            <a:pPr lvl="1"/>
            <a:r>
              <a:rPr lang="en-US" b="1" dirty="0"/>
              <a:t>Christian apologists:</a:t>
            </a:r>
            <a:r>
              <a:rPr lang="en-US" dirty="0"/>
              <a:t> Did not try to separate themselves from Greek philosophy, but wanted to demonstrate themselves as in dynamic relationship with tradition of Greek rationalism (like the pre-Socratics).</a:t>
            </a:r>
            <a:endParaRPr lang="en-US" b="1" dirty="0"/>
          </a:p>
        </p:txBody>
      </p:sp>
      <p:pic>
        <p:nvPicPr>
          <p:cNvPr id="2050" name="Picture 2" descr="https://upload.wikimedia.org/wikipedia/commons/thumb/0/08/Meeting_of_doctors_at_the_university_of_Paris.jpg/800px-Meeting_of_doctors_at_the_university_of_Paris.jpg">
            <a:extLst>
              <a:ext uri="{FF2B5EF4-FFF2-40B4-BE49-F238E27FC236}">
                <a16:creationId xmlns:a16="http://schemas.microsoft.com/office/drawing/2014/main" id="{A60ECA38-A49B-4524-A61D-F4B53815158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00200"/>
            <a:ext cx="3193310" cy="5029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3855922-1A80-4011-9AB6-7EE0D738A7AD}"/>
              </a:ext>
            </a:extLst>
          </p:cNvPr>
          <p:cNvSpPr txBox="1"/>
          <p:nvPr/>
        </p:nvSpPr>
        <p:spPr>
          <a:xfrm>
            <a:off x="3429000" y="6477000"/>
            <a:ext cx="5310493" cy="276999"/>
          </a:xfrm>
          <a:prstGeom prst="rect">
            <a:avLst/>
          </a:prstGeom>
          <a:noFill/>
        </p:spPr>
        <p:txBody>
          <a:bodyPr wrap="none" rtlCol="0">
            <a:spAutoFit/>
          </a:bodyPr>
          <a:lstStyle/>
          <a:p>
            <a:r>
              <a:rPr lang="fr-FR" sz="1200" dirty="0">
                <a:solidFill>
                  <a:schemeClr val="bg1">
                    <a:lumMod val="75000"/>
                  </a:schemeClr>
                </a:solidFill>
              </a:rPr>
              <a:t>Étienne </a:t>
            </a:r>
            <a:r>
              <a:rPr lang="fr-FR" sz="1200" dirty="0" err="1">
                <a:solidFill>
                  <a:schemeClr val="bg1">
                    <a:lumMod val="75000"/>
                  </a:schemeClr>
                </a:solidFill>
              </a:rPr>
              <a:t>Colaud</a:t>
            </a:r>
            <a:r>
              <a:rPr lang="fr-FR" sz="1200" dirty="0">
                <a:solidFill>
                  <a:schemeClr val="bg1">
                    <a:lumMod val="75000"/>
                  </a:schemeClr>
                </a:solidFill>
              </a:rPr>
              <a:t> - BNF, Français 1537, </a:t>
            </a:r>
            <a:r>
              <a:rPr lang="en-US" sz="1200" dirty="0">
                <a:solidFill>
                  <a:schemeClr val="bg1">
                    <a:lumMod val="75000"/>
                  </a:schemeClr>
                </a:solidFill>
              </a:rPr>
              <a:t>A meeting of doctors at the university of Paris.</a:t>
            </a:r>
          </a:p>
        </p:txBody>
      </p:sp>
    </p:spTree>
    <p:extLst>
      <p:ext uri="{BB962C8B-B14F-4D97-AF65-F5344CB8AC3E}">
        <p14:creationId xmlns:p14="http://schemas.microsoft.com/office/powerpoint/2010/main" val="953476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55A61-6CCD-4C63-8F0F-6B02FEE187E7}"/>
              </a:ext>
            </a:extLst>
          </p:cNvPr>
          <p:cNvSpPr>
            <a:spLocks noGrp="1"/>
          </p:cNvSpPr>
          <p:nvPr>
            <p:ph type="title"/>
          </p:nvPr>
        </p:nvSpPr>
        <p:spPr/>
        <p:txBody>
          <a:bodyPr>
            <a:noAutofit/>
          </a:bodyPr>
          <a:lstStyle/>
          <a:p>
            <a:r>
              <a:rPr lang="en-US" sz="3200" dirty="0"/>
              <a:t>Expanding on St. Anselm’s Ontological Proof</a:t>
            </a:r>
          </a:p>
        </p:txBody>
      </p:sp>
      <p:sp>
        <p:nvSpPr>
          <p:cNvPr id="3" name="Content Placeholder 2">
            <a:extLst>
              <a:ext uri="{FF2B5EF4-FFF2-40B4-BE49-F238E27FC236}">
                <a16:creationId xmlns:a16="http://schemas.microsoft.com/office/drawing/2014/main" id="{907F44A2-7E2F-406D-B683-5519030DE2D4}"/>
              </a:ext>
            </a:extLst>
          </p:cNvPr>
          <p:cNvSpPr>
            <a:spLocks noGrp="1"/>
          </p:cNvSpPr>
          <p:nvPr>
            <p:ph sz="quarter" idx="1"/>
          </p:nvPr>
        </p:nvSpPr>
        <p:spPr/>
        <p:txBody>
          <a:bodyPr/>
          <a:lstStyle/>
          <a:p>
            <a:r>
              <a:rPr lang="en-US" b="1" dirty="0"/>
              <a:t>Anselm’s Ontological Proof: </a:t>
            </a:r>
            <a:r>
              <a:rPr lang="en-US" dirty="0"/>
              <a:t>We can imagine a perfect, all-powerful being, and the reality of that being is more powerful than the imagination of it.</a:t>
            </a:r>
          </a:p>
          <a:p>
            <a:r>
              <a:rPr lang="en-US" dirty="0"/>
              <a:t>According to Irish Murdoch, in </a:t>
            </a:r>
            <a:r>
              <a:rPr lang="en-US" i="1" dirty="0"/>
              <a:t>Metaphysics as a Guide to Morals</a:t>
            </a:r>
            <a:r>
              <a:rPr lang="en-US" dirty="0"/>
              <a:t>, Aquinas was not satisfied by Anselm’s Ontological Proof</a:t>
            </a:r>
          </a:p>
          <a:p>
            <a:pPr lvl="1"/>
            <a:r>
              <a:rPr lang="en-US" dirty="0"/>
              <a:t>Though she notes that Aquinas’s fourth proof resonates with Anselm’s notion of perfection existing outside of the mind and not just in the imagination.</a:t>
            </a:r>
          </a:p>
        </p:txBody>
      </p:sp>
    </p:spTree>
    <p:extLst>
      <p:ext uri="{BB962C8B-B14F-4D97-AF65-F5344CB8AC3E}">
        <p14:creationId xmlns:p14="http://schemas.microsoft.com/office/powerpoint/2010/main" val="247453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4F3A-FB52-4C88-9B26-AE34C5448267}"/>
              </a:ext>
            </a:extLst>
          </p:cNvPr>
          <p:cNvSpPr>
            <a:spLocks noGrp="1"/>
          </p:cNvSpPr>
          <p:nvPr>
            <p:ph type="title"/>
          </p:nvPr>
        </p:nvSpPr>
        <p:spPr/>
        <p:txBody>
          <a:bodyPr>
            <a:normAutofit fontScale="90000"/>
          </a:bodyPr>
          <a:lstStyle/>
          <a:p>
            <a:r>
              <a:rPr lang="en-US" dirty="0"/>
              <a:t>Aquinas: Proof of the Existence of God</a:t>
            </a:r>
            <a:br>
              <a:rPr lang="en-US" dirty="0"/>
            </a:br>
            <a:r>
              <a:rPr lang="en-US" sz="2200" dirty="0"/>
              <a:t>from Alex Domenech’s </a:t>
            </a:r>
            <a:r>
              <a:rPr lang="en-US" sz="2200" i="1" dirty="0"/>
              <a:t>The Domenech Bible Interpretations</a:t>
            </a:r>
            <a:r>
              <a:rPr lang="en-US" sz="2200" dirty="0"/>
              <a:t>, 2015</a:t>
            </a:r>
            <a:endParaRPr lang="en-US" dirty="0"/>
          </a:p>
        </p:txBody>
      </p:sp>
      <p:sp>
        <p:nvSpPr>
          <p:cNvPr id="3" name="Content Placeholder 2">
            <a:extLst>
              <a:ext uri="{FF2B5EF4-FFF2-40B4-BE49-F238E27FC236}">
                <a16:creationId xmlns:a16="http://schemas.microsoft.com/office/drawing/2014/main" id="{22300378-DCA0-4381-AD81-B487572EDA92}"/>
              </a:ext>
            </a:extLst>
          </p:cNvPr>
          <p:cNvSpPr>
            <a:spLocks noGrp="1"/>
          </p:cNvSpPr>
          <p:nvPr>
            <p:ph sz="quarter" idx="1"/>
          </p:nvPr>
        </p:nvSpPr>
        <p:spPr>
          <a:xfrm>
            <a:off x="152400" y="1600200"/>
            <a:ext cx="8915400" cy="5257800"/>
          </a:xfrm>
        </p:spPr>
        <p:txBody>
          <a:bodyPr>
            <a:normAutofit fontScale="70000" lnSpcReduction="20000"/>
          </a:bodyPr>
          <a:lstStyle/>
          <a:p>
            <a:pPr marL="514350" indent="-514350">
              <a:buFont typeface="+mj-lt"/>
              <a:buAutoNum type="arabicPeriod"/>
            </a:pPr>
            <a:r>
              <a:rPr lang="en-US" b="1" dirty="0"/>
              <a:t>Motion: </a:t>
            </a:r>
            <a:r>
              <a:rPr lang="en-US" dirty="0"/>
              <a:t>Some things undoubtedly move, though cannot cause their own motion. Since, as Aquinas believed, there can be no infinite chain of causes of motion, there must be a First Mover not moved by anything else, and this is what everyone understands by God.</a:t>
            </a:r>
          </a:p>
          <a:p>
            <a:pPr marL="514350" indent="-514350">
              <a:buFont typeface="+mj-lt"/>
              <a:buAutoNum type="arabicPeriod"/>
            </a:pPr>
            <a:r>
              <a:rPr lang="en-US" b="1" dirty="0"/>
              <a:t>Causation: </a:t>
            </a:r>
            <a:r>
              <a:rPr lang="en-US" dirty="0"/>
              <a:t>As in the case of motion, nothing can cause itself, and an infinite chain of causation is impossible, so there must be a First Cause, called God.</a:t>
            </a:r>
          </a:p>
          <a:p>
            <a:pPr marL="514350" indent="-514350">
              <a:buFont typeface="+mj-lt"/>
              <a:buAutoNum type="arabicPeriod"/>
            </a:pPr>
            <a:r>
              <a:rPr lang="en-US" b="1" dirty="0"/>
              <a:t>Existence of necessary and the unnecessary: </a:t>
            </a:r>
            <a:r>
              <a:rPr lang="en-US" dirty="0"/>
              <a:t>Our experience includes things certainly existing but apparently unnecessary. Not everything can be unnecessary, for then once there was nothing and there would still be nothing. Therefore, we are compelled to suppose something that exists necessarily, having this necessity only from itself; in fact itself the cause for other things to exist.</a:t>
            </a:r>
          </a:p>
          <a:p>
            <a:pPr marL="514350" indent="-514350">
              <a:buFont typeface="+mj-lt"/>
              <a:buAutoNum type="arabicPeriod"/>
            </a:pPr>
            <a:r>
              <a:rPr lang="en-US" b="1" dirty="0"/>
              <a:t>Gradation: </a:t>
            </a:r>
            <a:r>
              <a:rPr lang="en-US" dirty="0"/>
              <a:t>If we can notice a gradation in things in the sense that some things are more hot, good, etc., there must be a superlative that is the truest and noblest thing, and so most fully existing. This then, we call God.</a:t>
            </a:r>
          </a:p>
          <a:p>
            <a:pPr marL="514350" indent="-514350">
              <a:buFont typeface="+mj-lt"/>
              <a:buAutoNum type="arabicPeriod"/>
            </a:pPr>
            <a:r>
              <a:rPr lang="en-US" b="1" dirty="0"/>
              <a:t>Ordered tendencies of nature: </a:t>
            </a:r>
            <a:r>
              <a:rPr lang="en-US" dirty="0"/>
              <a:t>A direction of actions to an end is noticed in all bodies following natural laws. Anything without awareness tends to a goal under the guidance of one who is aware. This we call God.</a:t>
            </a:r>
          </a:p>
        </p:txBody>
      </p:sp>
    </p:spTree>
    <p:extLst>
      <p:ext uri="{BB962C8B-B14F-4D97-AF65-F5344CB8AC3E}">
        <p14:creationId xmlns:p14="http://schemas.microsoft.com/office/powerpoint/2010/main" val="2171070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B0261-46A3-4099-817A-86CC50F72067}"/>
              </a:ext>
            </a:extLst>
          </p:cNvPr>
          <p:cNvSpPr>
            <a:spLocks noGrp="1"/>
          </p:cNvSpPr>
          <p:nvPr>
            <p:ph type="title"/>
          </p:nvPr>
        </p:nvSpPr>
        <p:spPr/>
        <p:txBody>
          <a:bodyPr>
            <a:normAutofit fontScale="90000"/>
          </a:bodyPr>
          <a:lstStyle/>
          <a:p>
            <a:r>
              <a:rPr lang="en-US" dirty="0"/>
              <a:t>The Nature of God</a:t>
            </a:r>
            <a:br>
              <a:rPr lang="en-US" dirty="0"/>
            </a:br>
            <a:r>
              <a:rPr lang="en-US" sz="2700" dirty="0"/>
              <a:t>Negative Theology</a:t>
            </a:r>
            <a:endParaRPr lang="en-US" dirty="0"/>
          </a:p>
        </p:txBody>
      </p:sp>
      <p:sp>
        <p:nvSpPr>
          <p:cNvPr id="3" name="Content Placeholder 2">
            <a:extLst>
              <a:ext uri="{FF2B5EF4-FFF2-40B4-BE49-F238E27FC236}">
                <a16:creationId xmlns:a16="http://schemas.microsoft.com/office/drawing/2014/main" id="{BB265E86-5BB1-426C-AC09-BBF2291EC477}"/>
              </a:ext>
            </a:extLst>
          </p:cNvPr>
          <p:cNvSpPr>
            <a:spLocks noGrp="1"/>
          </p:cNvSpPr>
          <p:nvPr>
            <p:ph sz="quarter" idx="1"/>
          </p:nvPr>
        </p:nvSpPr>
        <p:spPr>
          <a:xfrm>
            <a:off x="105427" y="1600200"/>
            <a:ext cx="5301739" cy="5029200"/>
          </a:xfrm>
        </p:spPr>
        <p:txBody>
          <a:bodyPr>
            <a:normAutofit fontScale="70000" lnSpcReduction="20000"/>
          </a:bodyPr>
          <a:lstStyle/>
          <a:p>
            <a:pPr marL="0" indent="0">
              <a:buNone/>
            </a:pPr>
            <a:r>
              <a:rPr lang="en-US" dirty="0"/>
              <a:t>Considering what God is </a:t>
            </a:r>
            <a:r>
              <a:rPr lang="en-US" b="1" u="sng" dirty="0"/>
              <a:t>not</a:t>
            </a:r>
            <a:r>
              <a:rPr lang="en-US" i="1" dirty="0"/>
              <a:t> </a:t>
            </a:r>
            <a:r>
              <a:rPr lang="en-US" dirty="0"/>
              <a:t>(compare with Hermeticism and Gnosticism)</a:t>
            </a:r>
          </a:p>
          <a:p>
            <a:pPr marL="514350" indent="-514350">
              <a:buFont typeface="+mj-lt"/>
              <a:buAutoNum type="arabicPeriod"/>
            </a:pPr>
            <a:r>
              <a:rPr lang="en-US" b="1" dirty="0"/>
              <a:t>Without body: </a:t>
            </a:r>
            <a:r>
              <a:rPr lang="en-US" dirty="0"/>
              <a:t>God is simple </a:t>
            </a:r>
            <a:r>
              <a:rPr lang="en-US" dirty="0">
                <a:sym typeface="Wingdings" panose="05000000000000000000" pitchFamily="2" charset="2"/>
              </a:rPr>
              <a:t> </a:t>
            </a:r>
            <a:r>
              <a:rPr lang="en-US" dirty="0"/>
              <a:t>without composition of parts, such as body and soul, or matter and form.</a:t>
            </a:r>
          </a:p>
          <a:p>
            <a:pPr marL="514350" indent="-514350">
              <a:buFont typeface="+mj-lt"/>
              <a:buAutoNum type="arabicPeriod"/>
            </a:pPr>
            <a:r>
              <a:rPr lang="en-US" b="1" dirty="0"/>
              <a:t>Lacks nothing: </a:t>
            </a:r>
            <a:r>
              <a:rPr lang="en-US" dirty="0"/>
              <a:t>God is perfect, lacking nothing. Unique </a:t>
            </a:r>
            <a:r>
              <a:rPr lang="en-US" dirty="0">
                <a:sym typeface="Wingdings" panose="05000000000000000000" pitchFamily="2" charset="2"/>
              </a:rPr>
              <a:t> God’s complete actuality</a:t>
            </a:r>
          </a:p>
          <a:p>
            <a:pPr marL="514350" indent="-514350">
              <a:buFont typeface="+mj-lt"/>
              <a:buAutoNum type="arabicPeriod"/>
            </a:pPr>
            <a:r>
              <a:rPr lang="en-US" b="1" dirty="0"/>
              <a:t>Not finite: </a:t>
            </a:r>
            <a:r>
              <a:rPr lang="en-US" dirty="0"/>
              <a:t>God is infinite </a:t>
            </a:r>
            <a:r>
              <a:rPr lang="en-US" dirty="0">
                <a:sym typeface="Wingdings" panose="05000000000000000000" pitchFamily="2" charset="2"/>
              </a:rPr>
              <a:t> not finite like created beings (physically, intellectually limited.</a:t>
            </a:r>
          </a:p>
          <a:p>
            <a:pPr marL="514350" indent="-514350">
              <a:buFont typeface="+mj-lt"/>
              <a:buAutoNum type="arabicPeriod"/>
            </a:pPr>
            <a:r>
              <a:rPr lang="en-US" b="1" dirty="0">
                <a:sym typeface="Wingdings" panose="05000000000000000000" pitchFamily="2" charset="2"/>
              </a:rPr>
              <a:t>Unchanging: </a:t>
            </a:r>
            <a:r>
              <a:rPr lang="en-US" dirty="0"/>
              <a:t>God is immutable </a:t>
            </a:r>
            <a:r>
              <a:rPr lang="en-US" dirty="0">
                <a:sym typeface="Wingdings" panose="05000000000000000000" pitchFamily="2" charset="2"/>
              </a:rPr>
              <a:t> no change to essence or character</a:t>
            </a:r>
            <a:endParaRPr lang="en-US" dirty="0"/>
          </a:p>
          <a:p>
            <a:pPr marL="514350" indent="-514350">
              <a:buFont typeface="+mj-lt"/>
              <a:buAutoNum type="arabicPeriod"/>
            </a:pPr>
            <a:r>
              <a:rPr lang="en-US" b="1" dirty="0"/>
              <a:t>Without diversification: </a:t>
            </a:r>
            <a:r>
              <a:rPr lang="en-US" dirty="0"/>
              <a:t>God is one </a:t>
            </a:r>
            <a:r>
              <a:rPr lang="en-US" dirty="0">
                <a:sym typeface="Wingdings" panose="05000000000000000000" pitchFamily="2" charset="2"/>
              </a:rPr>
              <a:t> unity of God. God’s essence is the same as his existence. </a:t>
            </a:r>
          </a:p>
          <a:p>
            <a:pPr marL="834390" lvl="1" indent="-514350"/>
            <a:r>
              <a:rPr lang="en-US" dirty="0">
                <a:sym typeface="Wingdings" panose="05000000000000000000" pitchFamily="2" charset="2"/>
              </a:rPr>
              <a:t>Aquinas:</a:t>
            </a:r>
            <a:r>
              <a:rPr lang="en-US" dirty="0"/>
              <a:t> "in itself the proposition 'God exists' is necessarily true, for in it subject and predicate are the same.“ (</a:t>
            </a:r>
            <a:r>
              <a:rPr lang="en-US" i="1" dirty="0"/>
              <a:t>Summa </a:t>
            </a:r>
            <a:r>
              <a:rPr lang="en-US" i="1" dirty="0" err="1"/>
              <a:t>Theologiae</a:t>
            </a:r>
            <a:r>
              <a:rPr lang="en-US" dirty="0"/>
              <a:t>)</a:t>
            </a:r>
          </a:p>
          <a:p>
            <a:endParaRPr lang="en-US" dirty="0"/>
          </a:p>
        </p:txBody>
      </p:sp>
      <p:pic>
        <p:nvPicPr>
          <p:cNvPr id="3074" name="Picture 2" descr="https://upload.wikimedia.org/wikipedia/commons/7/78/SummaTheologiae.jpg">
            <a:extLst>
              <a:ext uri="{FF2B5EF4-FFF2-40B4-BE49-F238E27FC236}">
                <a16:creationId xmlns:a16="http://schemas.microsoft.com/office/drawing/2014/main" id="{C7D9BFF3-D237-42A3-BF3B-0A1D4870E4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7166" y="1600200"/>
            <a:ext cx="3631407" cy="4648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9BAC050-C780-413A-99BC-634D464D5912}"/>
              </a:ext>
            </a:extLst>
          </p:cNvPr>
          <p:cNvSpPr txBox="1"/>
          <p:nvPr/>
        </p:nvSpPr>
        <p:spPr>
          <a:xfrm>
            <a:off x="5473815" y="6275726"/>
            <a:ext cx="3564758" cy="369332"/>
          </a:xfrm>
          <a:prstGeom prst="rect">
            <a:avLst/>
          </a:prstGeom>
          <a:noFill/>
        </p:spPr>
        <p:txBody>
          <a:bodyPr wrap="none" rtlCol="0">
            <a:spAutoFit/>
          </a:bodyPr>
          <a:lstStyle/>
          <a:p>
            <a:r>
              <a:rPr lang="en-US" dirty="0">
                <a:solidFill>
                  <a:schemeClr val="bg1">
                    <a:lumMod val="75000"/>
                  </a:schemeClr>
                </a:solidFill>
              </a:rPr>
              <a:t>Page from </a:t>
            </a:r>
            <a:r>
              <a:rPr lang="en-US" i="1" dirty="0">
                <a:solidFill>
                  <a:schemeClr val="bg1">
                    <a:lumMod val="75000"/>
                  </a:schemeClr>
                </a:solidFill>
              </a:rPr>
              <a:t>Summa </a:t>
            </a:r>
            <a:r>
              <a:rPr lang="en-US" i="1" dirty="0" err="1">
                <a:solidFill>
                  <a:schemeClr val="bg1">
                    <a:lumMod val="75000"/>
                  </a:schemeClr>
                </a:solidFill>
              </a:rPr>
              <a:t>Theologiae</a:t>
            </a:r>
            <a:r>
              <a:rPr lang="en-US" dirty="0">
                <a:solidFill>
                  <a:schemeClr val="bg1">
                    <a:lumMod val="75000"/>
                  </a:schemeClr>
                </a:solidFill>
              </a:rPr>
              <a:t>, 1475</a:t>
            </a:r>
          </a:p>
        </p:txBody>
      </p:sp>
    </p:spTree>
    <p:extLst>
      <p:ext uri="{BB962C8B-B14F-4D97-AF65-F5344CB8AC3E}">
        <p14:creationId xmlns:p14="http://schemas.microsoft.com/office/powerpoint/2010/main" val="3232704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D239C-5171-4BF9-B88E-823D73B1056B}"/>
              </a:ext>
            </a:extLst>
          </p:cNvPr>
          <p:cNvSpPr>
            <a:spLocks noGrp="1"/>
          </p:cNvSpPr>
          <p:nvPr>
            <p:ph type="title"/>
          </p:nvPr>
        </p:nvSpPr>
        <p:spPr/>
        <p:txBody>
          <a:bodyPr/>
          <a:lstStyle/>
          <a:p>
            <a:r>
              <a:rPr lang="en-US" dirty="0"/>
              <a:t>Sin and Law in Aquinas</a:t>
            </a:r>
          </a:p>
        </p:txBody>
      </p:sp>
      <p:sp>
        <p:nvSpPr>
          <p:cNvPr id="3" name="Content Placeholder 2">
            <a:extLst>
              <a:ext uri="{FF2B5EF4-FFF2-40B4-BE49-F238E27FC236}">
                <a16:creationId xmlns:a16="http://schemas.microsoft.com/office/drawing/2014/main" id="{56208327-70EE-47BA-B8C7-C484F2F02AF4}"/>
              </a:ext>
            </a:extLst>
          </p:cNvPr>
          <p:cNvSpPr>
            <a:spLocks noGrp="1"/>
          </p:cNvSpPr>
          <p:nvPr>
            <p:ph sz="quarter" idx="1"/>
          </p:nvPr>
        </p:nvSpPr>
        <p:spPr>
          <a:xfrm>
            <a:off x="228600" y="1600200"/>
            <a:ext cx="8537448" cy="5029200"/>
          </a:xfrm>
        </p:spPr>
        <p:txBody>
          <a:bodyPr>
            <a:normAutofit fontScale="70000" lnSpcReduction="20000"/>
          </a:bodyPr>
          <a:lstStyle/>
          <a:p>
            <a:r>
              <a:rPr lang="en-US" dirty="0"/>
              <a:t>Similar to St. Augustine, Aquinas defines sin as "a word, deed, or desire, contrary to the eternal law.”</a:t>
            </a:r>
          </a:p>
          <a:p>
            <a:r>
              <a:rPr lang="en-US" dirty="0"/>
              <a:t>The same in Aquinas’s legal philosophy </a:t>
            </a:r>
            <a:r>
              <a:rPr lang="en-US" dirty="0">
                <a:sym typeface="Wingdings" panose="05000000000000000000" pitchFamily="2" charset="2"/>
              </a:rPr>
              <a:t> Natural law is manifestation of eternal law.</a:t>
            </a:r>
          </a:p>
          <a:p>
            <a:r>
              <a:rPr lang="en-US" b="1" dirty="0"/>
              <a:t>Natural Law: </a:t>
            </a:r>
            <a:r>
              <a:rPr lang="en-US" dirty="0"/>
              <a:t>what people understand/determine by their own rational nature, to disobey reason is to disobey natural and eternal law.</a:t>
            </a:r>
          </a:p>
          <a:p>
            <a:r>
              <a:rPr lang="en-US" b="1" dirty="0"/>
              <a:t>Eternal law: </a:t>
            </a:r>
            <a:r>
              <a:rPr lang="en-US" dirty="0"/>
              <a:t>Ideal order of the universe, existing in the mind of God (</a:t>
            </a:r>
            <a:r>
              <a:rPr lang="en-US" i="1" dirty="0"/>
              <a:t>logos</a:t>
            </a:r>
            <a:r>
              <a:rPr lang="en-US" dirty="0"/>
              <a:t>)</a:t>
            </a:r>
          </a:p>
          <a:p>
            <a:r>
              <a:rPr lang="en-US" b="1" dirty="0"/>
              <a:t>Human law: </a:t>
            </a:r>
            <a:r>
              <a:rPr lang="en-US" dirty="0"/>
              <a:t>“the more particular determinations of certain matters devised by human reason.” </a:t>
            </a:r>
          </a:p>
          <a:p>
            <a:r>
              <a:rPr lang="en-US" b="1" dirty="0"/>
              <a:t>Divine law: </a:t>
            </a:r>
            <a:r>
              <a:rPr lang="en-US" dirty="0"/>
              <a:t>the will of God revealed in the Scripture. Necessary for four reasons:</a:t>
            </a:r>
          </a:p>
          <a:p>
            <a:pPr marL="880110" lvl="1" indent="-514350">
              <a:buFont typeface="+mj-lt"/>
              <a:buAutoNum type="arabicPeriod"/>
            </a:pPr>
            <a:r>
              <a:rPr lang="en-US" dirty="0"/>
              <a:t>humans need explicit divine guidance on how to perform proper acts; </a:t>
            </a:r>
          </a:p>
          <a:p>
            <a:pPr marL="880110" lvl="1" indent="-514350">
              <a:buFont typeface="+mj-lt"/>
              <a:buAutoNum type="arabicPeriod"/>
            </a:pPr>
            <a:r>
              <a:rPr lang="en-US" dirty="0"/>
              <a:t>uncertainty of human judgment needs a check</a:t>
            </a:r>
          </a:p>
          <a:p>
            <a:pPr marL="880110" lvl="1" indent="-514350">
              <a:buFont typeface="+mj-lt"/>
              <a:buAutoNum type="arabicPeriod"/>
            </a:pPr>
            <a:r>
              <a:rPr lang="en-US" dirty="0"/>
              <a:t>humans need divine insight on issues on which they are not competent to judge </a:t>
            </a:r>
          </a:p>
          <a:p>
            <a:pPr marL="880110" lvl="1" indent="-514350">
              <a:buFont typeface="+mj-lt"/>
              <a:buAutoNum type="arabicPeriod"/>
            </a:pPr>
            <a:r>
              <a:rPr lang="en-US" dirty="0"/>
              <a:t>it proves that God will punish some deeds that even go beyond the ability of human law to punish. </a:t>
            </a:r>
            <a:endParaRPr lang="en-US" b="1" dirty="0"/>
          </a:p>
          <a:p>
            <a:endParaRPr lang="en-US" dirty="0"/>
          </a:p>
          <a:p>
            <a:endParaRPr lang="en-US" dirty="0"/>
          </a:p>
        </p:txBody>
      </p:sp>
    </p:spTree>
    <p:extLst>
      <p:ext uri="{BB962C8B-B14F-4D97-AF65-F5344CB8AC3E}">
        <p14:creationId xmlns:p14="http://schemas.microsoft.com/office/powerpoint/2010/main" val="128512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23E0-049D-4C6E-BD64-C6F06113D4A2}"/>
              </a:ext>
            </a:extLst>
          </p:cNvPr>
          <p:cNvSpPr>
            <a:spLocks noGrp="1"/>
          </p:cNvSpPr>
          <p:nvPr>
            <p:ph type="title"/>
          </p:nvPr>
        </p:nvSpPr>
        <p:spPr/>
        <p:txBody>
          <a:bodyPr>
            <a:normAutofit fontScale="90000"/>
          </a:bodyPr>
          <a:lstStyle/>
          <a:p>
            <a:r>
              <a:rPr lang="en-US" dirty="0"/>
              <a:t>Natural Law, Eternal Law, and Human Reason</a:t>
            </a:r>
          </a:p>
        </p:txBody>
      </p:sp>
      <p:sp>
        <p:nvSpPr>
          <p:cNvPr id="3" name="Content Placeholder 2">
            <a:extLst>
              <a:ext uri="{FF2B5EF4-FFF2-40B4-BE49-F238E27FC236}">
                <a16:creationId xmlns:a16="http://schemas.microsoft.com/office/drawing/2014/main" id="{7B49E365-9390-4E2E-AE11-7DCA3D3F4DC5}"/>
              </a:ext>
            </a:extLst>
          </p:cNvPr>
          <p:cNvSpPr>
            <a:spLocks noGrp="1"/>
          </p:cNvSpPr>
          <p:nvPr>
            <p:ph sz="quarter" idx="1"/>
          </p:nvPr>
        </p:nvSpPr>
        <p:spPr>
          <a:xfrm>
            <a:off x="4799118" y="1600200"/>
            <a:ext cx="4268682" cy="5029200"/>
          </a:xfrm>
        </p:spPr>
        <p:txBody>
          <a:bodyPr>
            <a:normAutofit fontScale="92500" lnSpcReduction="20000"/>
          </a:bodyPr>
          <a:lstStyle/>
          <a:p>
            <a:pPr marL="0" indent="0">
              <a:buNone/>
            </a:pPr>
            <a:r>
              <a:rPr lang="en-US" dirty="0"/>
              <a:t>"It is evident that all things partake somewhat of the eternal law, in so far as, namely, from its being imprinted on them... Wherefore it (human nature) has a share of the Eternal Reason, whereby it has a natural inclination to its proper act and end: and this participation of the eternal law in the rational creature is called the natural law."</a:t>
            </a:r>
          </a:p>
          <a:p>
            <a:pPr marL="0" indent="0">
              <a:buNone/>
            </a:pPr>
            <a:r>
              <a:rPr lang="en-US" sz="1600" dirty="0"/>
              <a:t>(</a:t>
            </a:r>
            <a:r>
              <a:rPr lang="en-US" sz="1600" i="1" dirty="0"/>
              <a:t>Summa </a:t>
            </a:r>
            <a:r>
              <a:rPr lang="en-US" sz="1600" i="1" dirty="0" err="1"/>
              <a:t>Theologiae</a:t>
            </a:r>
            <a:r>
              <a:rPr lang="en-US" sz="1600" i="1" dirty="0"/>
              <a:t>, </a:t>
            </a:r>
            <a:r>
              <a:rPr lang="en-US" sz="1600" dirty="0"/>
              <a:t>2.1)</a:t>
            </a:r>
          </a:p>
        </p:txBody>
      </p:sp>
      <p:pic>
        <p:nvPicPr>
          <p:cNvPr id="4098" name="Picture 2" descr="https://upload.wikimedia.org/wikipedia/commons/0/05/Benozzo_Gozzoli_004a.jpg">
            <a:extLst>
              <a:ext uri="{FF2B5EF4-FFF2-40B4-BE49-F238E27FC236}">
                <a16:creationId xmlns:a16="http://schemas.microsoft.com/office/drawing/2014/main" id="{6A8B290E-8DA9-4B06-9201-4037DA4A2E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600200"/>
            <a:ext cx="4570518" cy="5029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6A782A8-3933-4D1F-8EC4-B29DB1503995}"/>
              </a:ext>
            </a:extLst>
          </p:cNvPr>
          <p:cNvSpPr txBox="1"/>
          <p:nvPr/>
        </p:nvSpPr>
        <p:spPr>
          <a:xfrm>
            <a:off x="4953000" y="6324600"/>
            <a:ext cx="4114800" cy="1015663"/>
          </a:xfrm>
          <a:prstGeom prst="rect">
            <a:avLst/>
          </a:prstGeom>
          <a:noFill/>
        </p:spPr>
        <p:txBody>
          <a:bodyPr wrap="square" rtlCol="0">
            <a:spAutoFit/>
          </a:bodyPr>
          <a:lstStyle/>
          <a:p>
            <a:r>
              <a:rPr lang="en-US" sz="1200" dirty="0">
                <a:solidFill>
                  <a:schemeClr val="bg1">
                    <a:lumMod val="75000"/>
                  </a:schemeClr>
                </a:solidFill>
              </a:rPr>
              <a:t>Detail from "Triumph of St. Thomas Aquinas over Averroes" by </a:t>
            </a:r>
            <a:r>
              <a:rPr lang="en-US" sz="1200" dirty="0" err="1">
                <a:solidFill>
                  <a:schemeClr val="bg1">
                    <a:lumMod val="75000"/>
                  </a:schemeClr>
                </a:solidFill>
              </a:rPr>
              <a:t>Benozzo</a:t>
            </a:r>
            <a:r>
              <a:rPr lang="en-US" sz="1200" dirty="0">
                <a:solidFill>
                  <a:schemeClr val="bg1">
                    <a:lumMod val="75000"/>
                  </a:schemeClr>
                </a:solidFill>
              </a:rPr>
              <a:t> </a:t>
            </a:r>
            <a:r>
              <a:rPr lang="en-US" sz="1200" dirty="0" err="1">
                <a:solidFill>
                  <a:schemeClr val="bg1">
                    <a:lumMod val="75000"/>
                  </a:schemeClr>
                </a:solidFill>
              </a:rPr>
              <a:t>Gozzoli</a:t>
            </a:r>
            <a:r>
              <a:rPr lang="en-US" sz="1200" dirty="0">
                <a:solidFill>
                  <a:schemeClr val="bg1">
                    <a:lumMod val="75000"/>
                  </a:schemeClr>
                </a:solidFill>
              </a:rPr>
              <a:t> (1420–97)</a:t>
            </a:r>
          </a:p>
          <a:p>
            <a:br>
              <a:rPr lang="en-US" dirty="0"/>
            </a:br>
            <a:endParaRPr lang="en-US" dirty="0"/>
          </a:p>
        </p:txBody>
      </p:sp>
    </p:spTree>
    <p:extLst>
      <p:ext uri="{BB962C8B-B14F-4D97-AF65-F5344CB8AC3E}">
        <p14:creationId xmlns:p14="http://schemas.microsoft.com/office/powerpoint/2010/main" val="16204924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675</TotalTime>
  <Words>1360</Words>
  <Application>Microsoft Office PowerPoint</Application>
  <PresentationFormat>On-screen Show (4:3)</PresentationFormat>
  <Paragraphs>79</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Tw Cen MT</vt:lpstr>
      <vt:lpstr>Wingdings</vt:lpstr>
      <vt:lpstr>Wingdings 2</vt:lpstr>
      <vt:lpstr>Median</vt:lpstr>
      <vt:lpstr>Thomas Aquinas</vt:lpstr>
      <vt:lpstr>Thomas Aquinas 1225-1274 CE</vt:lpstr>
      <vt:lpstr>Scholasticism</vt:lpstr>
      <vt:lpstr>Scholasticism’s and pre-Christian philosophy</vt:lpstr>
      <vt:lpstr>Expanding on St. Anselm’s Ontological Proof</vt:lpstr>
      <vt:lpstr>Aquinas: Proof of the Existence of God from Alex Domenech’s The Domenech Bible Interpretations, 2015</vt:lpstr>
      <vt:lpstr>The Nature of God Negative Theology</vt:lpstr>
      <vt:lpstr>Sin and Law in Aquinas</vt:lpstr>
      <vt:lpstr>Natural Law, Eternal Law, and Human Reason</vt:lpstr>
      <vt:lpstr>Aquinas on the goal of human life</vt:lpstr>
      <vt:lpstr>Principle of double effect First appeared in Summa Theologiae as a discussion on homicidal self-defense</vt:lpstr>
      <vt:lpstr>Modern Influence</vt:lpstr>
    </vt:vector>
  </TitlesOfParts>
  <Company>CSU Monterey Bay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Medieval Proof of God’s Existence: St. Anselm and Avicenna</dc:title>
  <dc:creator>CSUMB</dc:creator>
  <cp:lastModifiedBy>Elfaki</cp:lastModifiedBy>
  <cp:revision>44</cp:revision>
  <dcterms:created xsi:type="dcterms:W3CDTF">2019-02-27T18:57:59Z</dcterms:created>
  <dcterms:modified xsi:type="dcterms:W3CDTF">2019-03-07T14:48:46Z</dcterms:modified>
</cp:coreProperties>
</file>